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2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0E9478F-A745-46BD-B3D4-81E6436642F8}" type="datetimeFigureOut">
              <a:rPr lang="ar-IQ" smtClean="0"/>
              <a:pPr/>
              <a:t>15/04/1434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06109B2-F20D-4263-A46E-CE693C06A566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109B2-F20D-4263-A46E-CE693C06A566}" type="slidenum">
              <a:rPr lang="ar-IQ" smtClean="0"/>
              <a:pPr/>
              <a:t>5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F9A8-9E68-44CE-80F9-D39ADE0DA4F5}" type="datetimeFigureOut">
              <a:rPr lang="ar-IQ" smtClean="0"/>
              <a:pPr/>
              <a:t>15/04/1434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1205-C14E-4562-8318-5B37CF9CEE5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F9A8-9E68-44CE-80F9-D39ADE0DA4F5}" type="datetimeFigureOut">
              <a:rPr lang="ar-IQ" smtClean="0"/>
              <a:pPr/>
              <a:t>15/04/1434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1205-C14E-4562-8318-5B37CF9CEE5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F9A8-9E68-44CE-80F9-D39ADE0DA4F5}" type="datetimeFigureOut">
              <a:rPr lang="ar-IQ" smtClean="0"/>
              <a:pPr/>
              <a:t>15/04/1434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1205-C14E-4562-8318-5B37CF9CEE5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F9A8-9E68-44CE-80F9-D39ADE0DA4F5}" type="datetimeFigureOut">
              <a:rPr lang="ar-IQ" smtClean="0"/>
              <a:pPr/>
              <a:t>15/04/1434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1205-C14E-4562-8318-5B37CF9CEE5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F9A8-9E68-44CE-80F9-D39ADE0DA4F5}" type="datetimeFigureOut">
              <a:rPr lang="ar-IQ" smtClean="0"/>
              <a:pPr/>
              <a:t>15/04/1434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1205-C14E-4562-8318-5B37CF9CEE5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F9A8-9E68-44CE-80F9-D39ADE0DA4F5}" type="datetimeFigureOut">
              <a:rPr lang="ar-IQ" smtClean="0"/>
              <a:pPr/>
              <a:t>15/04/1434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1205-C14E-4562-8318-5B37CF9CEE5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F9A8-9E68-44CE-80F9-D39ADE0DA4F5}" type="datetimeFigureOut">
              <a:rPr lang="ar-IQ" smtClean="0"/>
              <a:pPr/>
              <a:t>15/04/1434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1205-C14E-4562-8318-5B37CF9CEE5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F9A8-9E68-44CE-80F9-D39ADE0DA4F5}" type="datetimeFigureOut">
              <a:rPr lang="ar-IQ" smtClean="0"/>
              <a:pPr/>
              <a:t>15/04/1434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1205-C14E-4562-8318-5B37CF9CEE5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F9A8-9E68-44CE-80F9-D39ADE0DA4F5}" type="datetimeFigureOut">
              <a:rPr lang="ar-IQ" smtClean="0"/>
              <a:pPr/>
              <a:t>15/04/1434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1205-C14E-4562-8318-5B37CF9CEE5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F9A8-9E68-44CE-80F9-D39ADE0DA4F5}" type="datetimeFigureOut">
              <a:rPr lang="ar-IQ" smtClean="0"/>
              <a:pPr/>
              <a:t>15/04/1434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1205-C14E-4562-8318-5B37CF9CEE5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F9A8-9E68-44CE-80F9-D39ADE0DA4F5}" type="datetimeFigureOut">
              <a:rPr lang="ar-IQ" smtClean="0"/>
              <a:pPr/>
              <a:t>15/04/1434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1205-C14E-4562-8318-5B37CF9CEE5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EF9A8-9E68-44CE-80F9-D39ADE0DA4F5}" type="datetimeFigureOut">
              <a:rPr lang="ar-IQ" smtClean="0"/>
              <a:pPr/>
              <a:t>15/04/1434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D1205-C14E-4562-8318-5B37CF9CEE55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2285992"/>
            <a:ext cx="8358214" cy="3293209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p3d extrusionH="57150">
              <a:bevelT w="82550" h="38100" prst="coolSlant"/>
            </a:sp3d>
          </a:bodyPr>
          <a:lstStyle/>
          <a:p>
            <a:pPr marL="0" marR="0" lvl="0" indent="0" algn="justLow" defTabSz="914400" rtl="1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70725" algn="l"/>
              </a:tabLst>
            </a:pPr>
            <a:r>
              <a:rPr kumimoji="0" lang="ar-IQ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+mj-cs"/>
              </a:rPr>
              <a:t>الهيكل المحوري ويتكون من عظام الجمجمة والعمود الفقري </a:t>
            </a:r>
            <a:r>
              <a:rPr kumimoji="0" lang="ar-IQ" altLang="zh-CN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+mj-cs"/>
              </a:rPr>
              <a:t>ةوعظام</a:t>
            </a:r>
            <a:r>
              <a:rPr kumimoji="0" lang="ar-IQ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+mj-cs"/>
              </a:rPr>
              <a:t> الصدر(عظم القص </a:t>
            </a:r>
            <a:r>
              <a:rPr kumimoji="0" lang="ar-IQ" altLang="zh-CN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+mj-cs"/>
              </a:rPr>
              <a:t>والاضلاع</a:t>
            </a:r>
            <a:r>
              <a:rPr kumimoji="0" lang="ar-IQ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+mj-cs"/>
              </a:rPr>
              <a:t> ) وعظام القوس اللامي ويتكون من 80 عظمة </a:t>
            </a:r>
          </a:p>
          <a:p>
            <a:pPr marL="0" marR="0" lvl="0" indent="0" algn="justLow" defTabSz="914400" rtl="1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70725" algn="l"/>
              </a:tabLst>
            </a:pPr>
            <a:r>
              <a:rPr kumimoji="0" lang="ar-IQ" altLang="zh-CN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+mj-cs"/>
              </a:rPr>
              <a:t>اما</a:t>
            </a:r>
            <a:r>
              <a:rPr kumimoji="0" lang="ar-IQ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+mj-cs"/>
              </a:rPr>
              <a:t> الهيكل </a:t>
            </a:r>
            <a:r>
              <a:rPr kumimoji="0" lang="ar-IQ" altLang="zh-CN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+mj-cs"/>
              </a:rPr>
              <a:t>الزائدي</a:t>
            </a:r>
            <a:r>
              <a:rPr kumimoji="0" lang="ar-IQ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+mj-cs"/>
              </a:rPr>
              <a:t> فيتكون من عظام </a:t>
            </a:r>
            <a:r>
              <a:rPr kumimoji="0" lang="ar-IQ" altLang="zh-CN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+mj-cs"/>
              </a:rPr>
              <a:t>الاطراف</a:t>
            </a:r>
            <a:r>
              <a:rPr kumimoji="0" lang="ar-IQ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+mj-cs"/>
              </a:rPr>
              <a:t> العليا والسفلى </a:t>
            </a:r>
            <a:r>
              <a:rPr kumimoji="0" lang="ar-IQ" altLang="zh-CN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+mj-cs"/>
              </a:rPr>
              <a:t>و</a:t>
            </a:r>
            <a:r>
              <a:rPr kumimoji="0" lang="ar-IQ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+mj-cs"/>
              </a:rPr>
              <a:t> </a:t>
            </a:r>
            <a:r>
              <a:rPr kumimoji="0" lang="ar-IQ" altLang="zh-CN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+mj-cs"/>
              </a:rPr>
              <a:t>الاحزمة</a:t>
            </a:r>
            <a:r>
              <a:rPr kumimoji="0" lang="ar-IQ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+mj-cs"/>
              </a:rPr>
              <a:t> وعدد عظامه 126</a:t>
            </a:r>
            <a:endParaRPr kumimoji="0" lang="ar-IQ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3714744" y="285728"/>
            <a:ext cx="4818948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algn="justLow" fontAlgn="base">
              <a:spcBef>
                <a:spcPct val="0"/>
              </a:spcBef>
              <a:spcAft>
                <a:spcPct val="0"/>
              </a:spcAft>
              <a:tabLst>
                <a:tab pos="7070725" algn="l"/>
              </a:tabLst>
            </a:pPr>
            <a:r>
              <a:rPr lang="ar-IQ" altLang="zh-CN" sz="2800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يبلغ عدد عظام جسم </a:t>
            </a:r>
            <a:r>
              <a:rPr lang="ar-IQ" altLang="zh-CN" sz="2800" dirty="0" err="1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الانسان</a:t>
            </a:r>
            <a:r>
              <a:rPr lang="ar-IQ" altLang="zh-CN" sz="2800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</a:t>
            </a:r>
            <a:r>
              <a:rPr lang="en-US" altLang="zh-CN" sz="2800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206 </a:t>
            </a:r>
            <a:r>
              <a:rPr lang="ar-IQ" altLang="zh-CN" sz="2800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عظم  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4929190" y="928670"/>
            <a:ext cx="3357586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600" dirty="0" smtClean="0"/>
              <a:t>يتكون الهيكل العظمي من </a:t>
            </a:r>
            <a:r>
              <a:rPr lang="ar-IQ" sz="3600" dirty="0" err="1" smtClean="0"/>
              <a:t>جزئين</a:t>
            </a:r>
            <a:r>
              <a:rPr lang="ar-IQ" sz="3600" dirty="0" smtClean="0"/>
              <a:t> </a:t>
            </a:r>
            <a:endParaRPr lang="ar-IQ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428596" y="1000108"/>
            <a:ext cx="8501122" cy="526297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Low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IQ" altLang="zh-CN" sz="2800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العظام الطويلة </a:t>
            </a:r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long bone</a:t>
            </a:r>
            <a:r>
              <a:rPr lang="ar-IQ" altLang="zh-CN" sz="2800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طولها اكبر بكثير من </a:t>
            </a:r>
            <a:r>
              <a:rPr lang="ar-IQ" altLang="zh-CN" sz="2800" dirty="0" err="1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عرضهاوتتكون</a:t>
            </a:r>
            <a:r>
              <a:rPr lang="ar-IQ" altLang="zh-CN" sz="2800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من شفت عمد العظم </a:t>
            </a:r>
            <a:r>
              <a:rPr lang="en-US" altLang="zh-CN" sz="2800" dirty="0" err="1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diaphysis</a:t>
            </a:r>
            <a:r>
              <a:rPr lang="en-US" altLang="zh-CN" sz="2800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ar-IQ" altLang="zh-CN" sz="2800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وعدد متغير من </a:t>
            </a:r>
            <a:r>
              <a:rPr lang="ar-IQ" altLang="zh-CN" sz="2800" dirty="0" err="1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مشاشة</a:t>
            </a:r>
            <a:r>
              <a:rPr lang="ar-IQ" altLang="zh-CN" sz="2800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العظم </a:t>
            </a:r>
            <a:r>
              <a:rPr lang="en-US" altLang="zh-CN" sz="2800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e</a:t>
            </a:r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piphysis</a:t>
            </a:r>
            <a:r>
              <a:rPr lang="ar-IQ" altLang="zh-CN" sz="2800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ومنها عظام العضد والساعد </a:t>
            </a:r>
            <a:r>
              <a:rPr lang="ar-IQ" altLang="zh-CN" sz="2800" dirty="0" err="1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والاصابع</a:t>
            </a:r>
            <a:r>
              <a:rPr lang="ar-IQ" altLang="zh-CN" sz="2800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والفخذ والساق </a:t>
            </a:r>
            <a:r>
              <a:rPr lang="ar-IQ" altLang="zh-CN" sz="2400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.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Low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IQ" altLang="zh-CN" sz="2800" dirty="0">
                <a:solidFill>
                  <a:srgbClr val="0000FF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العظام القصيرة </a:t>
            </a:r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short bone </a:t>
            </a:r>
            <a:r>
              <a:rPr lang="ar-IQ" altLang="zh-CN" sz="2800" dirty="0">
                <a:solidFill>
                  <a:srgbClr val="0000FF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طولها وعرضها تقريبا متساويين وهي تبدو مكعبة الشكل وتتكون من عظم </a:t>
            </a:r>
            <a:r>
              <a:rPr lang="ar-IQ" altLang="zh-CN" sz="2800" dirty="0" err="1">
                <a:solidFill>
                  <a:srgbClr val="0000FF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اسفنجي</a:t>
            </a:r>
            <a:r>
              <a:rPr lang="ar-IQ" altLang="zh-CN" sz="2800" dirty="0">
                <a:solidFill>
                  <a:srgbClr val="0000FF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مغطى بطبقة من العظم المدمج  ومنها عظام الرسغ والكاحل </a:t>
            </a:r>
            <a:r>
              <a:rPr lang="ar-IQ" altLang="zh-CN" sz="2400" dirty="0">
                <a:solidFill>
                  <a:srgbClr val="7030A0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.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5286380" y="285728"/>
            <a:ext cx="3191899" cy="7184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algn="justLow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ar-IQ" altLang="zh-CN" sz="2400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وتقسم العظام حسب شكلها </a:t>
            </a:r>
            <a:r>
              <a:rPr lang="ar-IQ" altLang="zh-CN" sz="2400" dirty="0" err="1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الى</a:t>
            </a:r>
            <a:r>
              <a:rPr lang="ar-IQ" altLang="zh-CN" sz="2400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ar-IQ" altLang="zh-CN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:</a:t>
            </a:r>
            <a:endParaRPr kumimoji="0" lang="en-US" altLang="zh-CN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57158" y="500043"/>
            <a:ext cx="8572528" cy="526297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العظام المسطحة 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flat bone </a:t>
            </a:r>
            <a:r>
              <a:rPr kumimoji="0" lang="ar-IQ" altLang="zh-CN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ar-IQ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عظام رقيقة تتكون من طبقتين متوازيتين من العظم المدمج بينهما طبقة من العظم </a:t>
            </a:r>
            <a:r>
              <a:rPr kumimoji="0" lang="ar-IQ" altLang="zh-CN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الاسفنجي</a:t>
            </a:r>
            <a:r>
              <a:rPr kumimoji="0" lang="ar-IQ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وتشمل عظام القحف وعظم القص </a:t>
            </a:r>
            <a:r>
              <a:rPr kumimoji="0" lang="ar-IQ" altLang="zh-CN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والاضلاع</a:t>
            </a:r>
            <a:r>
              <a:rPr kumimoji="0" lang="ar-IQ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والكتف . 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altLang="zh-CN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العظام غير المنتظمة 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irregular 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bone </a:t>
            </a:r>
            <a:r>
              <a:rPr kumimoji="0" lang="ar-IQ" altLang="zh-CN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لها شكل غير منتظم </a:t>
            </a:r>
            <a:r>
              <a:rPr kumimoji="0" lang="ar-IQ" altLang="zh-CN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ولايمكن</a:t>
            </a:r>
            <a:r>
              <a:rPr kumimoji="0" lang="ar-IQ" altLang="zh-CN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تصنيفها ضمن </a:t>
            </a:r>
            <a:r>
              <a:rPr kumimoji="0" lang="ar-IQ" altLang="zh-CN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انواع</a:t>
            </a:r>
            <a:r>
              <a:rPr kumimoji="0" lang="ar-IQ" altLang="zh-CN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العظام الثلاث </a:t>
            </a:r>
            <a:r>
              <a:rPr kumimoji="0" lang="ar-IQ" altLang="zh-CN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اعلاه</a:t>
            </a:r>
            <a:r>
              <a:rPr kumimoji="0" lang="ar-IQ" altLang="zh-CN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وتحتوي على كميات من العظم </a:t>
            </a:r>
            <a:r>
              <a:rPr kumimoji="0" lang="ar-IQ" altLang="zh-CN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الاسفنجي</a:t>
            </a:r>
            <a:r>
              <a:rPr kumimoji="0" lang="ar-IQ" altLang="zh-CN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والعظم المدمج وتشمل الفقرات وبعض عظام الوجه .  </a:t>
            </a:r>
            <a:endParaRPr kumimoji="0" lang="ar-IQ" altLang="zh-CN" sz="2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5720" y="928670"/>
            <a:ext cx="850109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الهيكل المحوري 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الجمجمة 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Skull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تتكون الجمجمة من 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22</a:t>
            </a:r>
            <a:r>
              <a:rPr kumimoji="0" lang="ar-IQ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عظمة تقع على النهاية العليا للعمود الفقري وتتكون من مجموعتين من العظام :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عظام القحف 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cranial bones </a:t>
            </a:r>
            <a:r>
              <a:rPr kumimoji="0" lang="ar-IQ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وعددها ثمانية عظام وتتكون من ستة </a:t>
            </a:r>
            <a:r>
              <a:rPr kumimoji="0" lang="ar-IQ" altLang="zh-CN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انواع</a:t>
            </a:r>
            <a:r>
              <a:rPr kumimoji="0" lang="ar-IQ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: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428992" y="857232"/>
            <a:ext cx="4572000" cy="389241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Low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altLang="zh-CN" sz="2800" dirty="0" smtClean="0">
              <a:latin typeface="Arial" pitchFamily="34" charset="0"/>
              <a:cs typeface="+mj-cs"/>
            </a:endParaRPr>
          </a:p>
          <a:p>
            <a:pPr lvl="0" algn="justLow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IQ" altLang="zh-CN" sz="2800" dirty="0" smtClean="0">
                <a:latin typeface="Times New Roman" pitchFamily="18" charset="0"/>
                <a:ea typeface="MS Mincho" pitchFamily="49" charset="-128"/>
                <a:cs typeface="+mj-cs"/>
              </a:rPr>
              <a:t>العظام </a:t>
            </a:r>
            <a:r>
              <a:rPr lang="ar-IQ" altLang="zh-CN" sz="2800" dirty="0" err="1" smtClean="0">
                <a:latin typeface="Times New Roman" pitchFamily="18" charset="0"/>
                <a:ea typeface="MS Mincho" pitchFamily="49" charset="-128"/>
                <a:cs typeface="+mj-cs"/>
              </a:rPr>
              <a:t>الجدارية</a:t>
            </a:r>
            <a:r>
              <a:rPr lang="ar-IQ" altLang="zh-CN" sz="2800" dirty="0" smtClean="0">
                <a:latin typeface="Times New Roman" pitchFamily="18" charset="0"/>
                <a:ea typeface="MS Mincho" pitchFamily="49" charset="-128"/>
                <a:cs typeface="+mj-cs"/>
              </a:rPr>
              <a:t> </a:t>
            </a:r>
            <a:r>
              <a:rPr lang="en-US" altLang="zh-CN" sz="2800" dirty="0" smtClean="0">
                <a:latin typeface="Times New Roman" pitchFamily="18" charset="0"/>
                <a:ea typeface="MS Mincho" pitchFamily="49" charset="-128"/>
                <a:cs typeface="+mj-cs"/>
              </a:rPr>
              <a:t>parietal bones </a:t>
            </a:r>
            <a:endParaRPr lang="en-US" altLang="zh-CN" sz="2800" dirty="0" smtClean="0">
              <a:latin typeface="Arial" pitchFamily="34" charset="0"/>
              <a:cs typeface="+mj-cs"/>
            </a:endParaRPr>
          </a:p>
          <a:p>
            <a:pPr lvl="0" algn="justLow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IQ" altLang="zh-CN" sz="2800" dirty="0" smtClean="0">
                <a:latin typeface="Times New Roman" pitchFamily="18" charset="0"/>
                <a:ea typeface="MS Mincho" pitchFamily="49" charset="-128"/>
                <a:cs typeface="+mj-cs"/>
              </a:rPr>
              <a:t>العظام الصدغية </a:t>
            </a:r>
            <a:r>
              <a:rPr lang="en-US" altLang="zh-CN" sz="2800" dirty="0" smtClean="0">
                <a:latin typeface="Times New Roman" pitchFamily="18" charset="0"/>
                <a:ea typeface="MS Mincho" pitchFamily="49" charset="-128"/>
                <a:cs typeface="+mj-cs"/>
              </a:rPr>
              <a:t>temporal bones </a:t>
            </a:r>
            <a:endParaRPr lang="en-US" altLang="zh-CN" sz="2800" dirty="0" smtClean="0">
              <a:latin typeface="Arial" pitchFamily="34" charset="0"/>
              <a:cs typeface="+mj-cs"/>
            </a:endParaRPr>
          </a:p>
          <a:p>
            <a:pPr lvl="0" algn="justLow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IQ" altLang="zh-CN" sz="2800" dirty="0" smtClean="0">
                <a:latin typeface="Times New Roman" pitchFamily="18" charset="0"/>
                <a:ea typeface="MS Mincho" pitchFamily="49" charset="-128"/>
                <a:cs typeface="+mj-cs"/>
              </a:rPr>
              <a:t>العظم </a:t>
            </a:r>
            <a:r>
              <a:rPr lang="ar-IQ" altLang="zh-CN" sz="2800" dirty="0" err="1" smtClean="0">
                <a:latin typeface="Times New Roman" pitchFamily="18" charset="0"/>
                <a:ea typeface="MS Mincho" pitchFamily="49" charset="-128"/>
                <a:cs typeface="+mj-cs"/>
              </a:rPr>
              <a:t>القذالي</a:t>
            </a:r>
            <a:r>
              <a:rPr lang="ar-IQ" altLang="zh-CN" sz="2800" dirty="0" smtClean="0">
                <a:latin typeface="Times New Roman" pitchFamily="18" charset="0"/>
                <a:ea typeface="MS Mincho" pitchFamily="49" charset="-128"/>
                <a:cs typeface="+mj-cs"/>
              </a:rPr>
              <a:t> </a:t>
            </a:r>
            <a:r>
              <a:rPr lang="en-US" altLang="zh-CN" sz="2800" dirty="0" smtClean="0">
                <a:latin typeface="Times New Roman" pitchFamily="18" charset="0"/>
                <a:ea typeface="MS Mincho" pitchFamily="49" charset="-128"/>
                <a:cs typeface="+mj-cs"/>
              </a:rPr>
              <a:t>occipital bone </a:t>
            </a:r>
            <a:endParaRPr lang="en-US" altLang="zh-CN" sz="2800" dirty="0" smtClean="0">
              <a:latin typeface="Arial" pitchFamily="34" charset="0"/>
              <a:cs typeface="+mj-cs"/>
            </a:endParaRPr>
          </a:p>
          <a:p>
            <a:pPr lvl="0" algn="justLow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IQ" altLang="zh-CN" sz="2800" dirty="0" smtClean="0">
                <a:latin typeface="Times New Roman" pitchFamily="18" charset="0"/>
                <a:ea typeface="MS Mincho" pitchFamily="49" charset="-128"/>
                <a:cs typeface="+mj-cs"/>
              </a:rPr>
              <a:t>العظم الوتدي </a:t>
            </a:r>
            <a:r>
              <a:rPr lang="en-US" altLang="zh-CN" sz="2800" dirty="0" smtClean="0">
                <a:latin typeface="Times New Roman" pitchFamily="18" charset="0"/>
                <a:ea typeface="MS Mincho" pitchFamily="49" charset="-128"/>
                <a:cs typeface="+mj-cs"/>
              </a:rPr>
              <a:t>sphenoid bone</a:t>
            </a:r>
            <a:endParaRPr lang="en-US" altLang="zh-CN" sz="2800" dirty="0" smtClean="0">
              <a:latin typeface="Arial" pitchFamily="34" charset="0"/>
              <a:cs typeface="+mj-cs"/>
            </a:endParaRPr>
          </a:p>
          <a:p>
            <a:pPr lvl="0" algn="justLow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IQ" altLang="zh-CN" sz="2800" dirty="0" smtClean="0">
                <a:latin typeface="Times New Roman" pitchFamily="18" charset="0"/>
                <a:ea typeface="MS Mincho" pitchFamily="49" charset="-128"/>
                <a:cs typeface="+mj-cs"/>
              </a:rPr>
              <a:t>العظم </a:t>
            </a:r>
            <a:r>
              <a:rPr lang="ar-IQ" altLang="zh-CN" sz="2800" dirty="0" err="1" smtClean="0">
                <a:latin typeface="Times New Roman" pitchFamily="18" charset="0"/>
                <a:ea typeface="MS Mincho" pitchFamily="49" charset="-128"/>
                <a:cs typeface="+mj-cs"/>
              </a:rPr>
              <a:t>الغربالي</a:t>
            </a:r>
            <a:r>
              <a:rPr lang="ar-IQ" altLang="zh-CN" sz="2800" dirty="0" smtClean="0">
                <a:latin typeface="Times New Roman" pitchFamily="18" charset="0"/>
                <a:ea typeface="MS Mincho" pitchFamily="49" charset="-128"/>
                <a:cs typeface="+mj-cs"/>
              </a:rPr>
              <a:t> </a:t>
            </a:r>
            <a:r>
              <a:rPr lang="en-US" altLang="zh-CN" sz="2800" dirty="0" err="1" smtClean="0">
                <a:latin typeface="Times New Roman" pitchFamily="18" charset="0"/>
                <a:ea typeface="MS Mincho" pitchFamily="49" charset="-128"/>
                <a:cs typeface="+mj-cs"/>
              </a:rPr>
              <a:t>ethmoid</a:t>
            </a:r>
            <a:r>
              <a:rPr lang="en-US" altLang="zh-CN" sz="2800" dirty="0" smtClean="0">
                <a:latin typeface="Times New Roman" pitchFamily="18" charset="0"/>
                <a:ea typeface="MS Mincho" pitchFamily="49" charset="-128"/>
                <a:cs typeface="+mj-cs"/>
              </a:rPr>
              <a:t> bone</a:t>
            </a:r>
            <a:endParaRPr lang="en-US" altLang="zh-CN" sz="2800" dirty="0" smtClean="0">
              <a:latin typeface="Arial" pitchFamily="34" charset="0"/>
              <a:cs typeface="+mj-cs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3000364" y="785794"/>
            <a:ext cx="51185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IQ" altLang="zh-CN" sz="3200" dirty="0" smtClean="0">
                <a:latin typeface="Times New Roman" pitchFamily="18" charset="0"/>
                <a:ea typeface="MS Mincho" pitchFamily="49" charset="-128"/>
              </a:rPr>
              <a:t>العظم </a:t>
            </a:r>
            <a:r>
              <a:rPr lang="ar-IQ" altLang="zh-CN" sz="3200" dirty="0" err="1" smtClean="0">
                <a:latin typeface="Times New Roman" pitchFamily="18" charset="0"/>
                <a:ea typeface="MS Mincho" pitchFamily="49" charset="-128"/>
              </a:rPr>
              <a:t>الجبهي</a:t>
            </a:r>
            <a:r>
              <a:rPr lang="ar-IQ" altLang="zh-CN" sz="3200" dirty="0" smtClean="0"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altLang="zh-CN" sz="3200" dirty="0" smtClean="0">
                <a:latin typeface="Times New Roman" pitchFamily="18" charset="0"/>
                <a:ea typeface="MS Mincho" pitchFamily="49" charset="-128"/>
              </a:rPr>
              <a:t>frontal bone </a:t>
            </a:r>
            <a:endParaRPr lang="en-US" altLang="zh-CN" sz="3200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754581"/>
            <a:ext cx="9144000" cy="403187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العظم </a:t>
            </a:r>
            <a:r>
              <a:rPr kumimoji="0" lang="ar-IQ" altLang="zh-CN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الانفي</a:t>
            </a:r>
            <a:r>
              <a:rPr kumimoji="0" lang="ar-IQ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nasal bone</a:t>
            </a:r>
            <a:endParaRPr kumimoji="0" lang="en-US" altLang="zh-C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عظم الفك العلوي  </a:t>
            </a:r>
            <a:r>
              <a:rPr kumimoji="0" lang="en-US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maxillary bone  </a:t>
            </a:r>
            <a:endParaRPr kumimoji="0" lang="en-US" altLang="zh-C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عظم الفك السفلي </a:t>
            </a:r>
            <a:r>
              <a:rPr kumimoji="0" lang="en-US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mandible bone </a:t>
            </a:r>
            <a:endParaRPr kumimoji="0" lang="en-US" altLang="zh-C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العظم </a:t>
            </a:r>
            <a:r>
              <a:rPr kumimoji="0" lang="ar-IQ" altLang="zh-CN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الوجني</a:t>
            </a:r>
            <a:r>
              <a:rPr kumimoji="0" lang="ar-IQ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altLang="zh-CN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zygomatic</a:t>
            </a:r>
            <a:r>
              <a:rPr kumimoji="0" lang="en-US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bone </a:t>
            </a:r>
            <a:endParaRPr kumimoji="0" lang="en-US" altLang="zh-C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العظم الدمعي </a:t>
            </a:r>
            <a:r>
              <a:rPr kumimoji="0" lang="en-US" altLang="zh-CN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lacrimal</a:t>
            </a:r>
            <a:r>
              <a:rPr kumimoji="0" lang="en-US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bone </a:t>
            </a:r>
            <a:endParaRPr kumimoji="0" lang="en-US" altLang="zh-C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العظم الحنكي </a:t>
            </a:r>
            <a:r>
              <a:rPr kumimoji="0" lang="en-US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palatine bone</a:t>
            </a:r>
            <a:endParaRPr kumimoji="0" lang="en-US" altLang="zh-C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العظم </a:t>
            </a:r>
            <a:r>
              <a:rPr kumimoji="0" lang="ar-IQ" altLang="zh-CN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الميكعي</a:t>
            </a:r>
            <a:r>
              <a:rPr kumimoji="0" lang="ar-IQ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</a:t>
            </a:r>
            <a:r>
              <a:rPr kumimoji="0" lang="en-US" altLang="zh-CN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vomer</a:t>
            </a:r>
            <a:r>
              <a:rPr kumimoji="0" lang="en-US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bone</a:t>
            </a:r>
            <a:endParaRPr kumimoji="0" lang="en-US" altLang="zh-C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عظم قرين </a:t>
            </a:r>
            <a:r>
              <a:rPr kumimoji="0" lang="ar-IQ" altLang="zh-CN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الانف</a:t>
            </a:r>
            <a:r>
              <a:rPr kumimoji="0" lang="ar-IQ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السفلي</a:t>
            </a:r>
            <a:r>
              <a:rPr kumimoji="0" lang="en-US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inferior nasal </a:t>
            </a:r>
            <a:r>
              <a:rPr kumimoji="0" lang="en-US" altLang="zh-CN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conchar</a:t>
            </a:r>
            <a:r>
              <a:rPr kumimoji="0" lang="en-US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endParaRPr kumimoji="0" lang="en-US" altLang="zh-C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714348" y="357166"/>
            <a:ext cx="7643834" cy="120032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justLow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IQ" altLang="zh-CN" sz="3600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عظام الوجه وعددها </a:t>
            </a:r>
            <a:r>
              <a:rPr lang="en-US" altLang="zh-CN" sz="3600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14</a:t>
            </a:r>
            <a:r>
              <a:rPr lang="ar-IQ" altLang="zh-CN" sz="3600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عظمة وتتكون من ثمانية </a:t>
            </a:r>
            <a:r>
              <a:rPr lang="ar-IQ" altLang="zh-CN" sz="3600" dirty="0" err="1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انواع</a:t>
            </a:r>
            <a:r>
              <a:rPr lang="ar-IQ" altLang="zh-CN" sz="3600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من العظام :</a:t>
            </a:r>
            <a:endParaRPr lang="en-US" altLang="zh-CN" sz="3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57158" y="857232"/>
            <a:ext cx="857252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تتحد عظام الجمجمة مع </a:t>
            </a:r>
            <a:r>
              <a:rPr kumimoji="0" lang="ar-IQ" altLang="zh-CN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بعظها</a:t>
            </a:r>
            <a:r>
              <a:rPr kumimoji="0" lang="ar-IQ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البعض بواسطة مفاصل غير متحركة تسمى </a:t>
            </a:r>
            <a:r>
              <a:rPr kumimoji="0" lang="ar-IQ" altLang="zh-CN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بالدروز</a:t>
            </a:r>
            <a:r>
              <a:rPr kumimoji="0" lang="ar-IQ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sutures</a:t>
            </a:r>
            <a:r>
              <a:rPr kumimoji="0" lang="ar-IQ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, وهناك ثلاث </a:t>
            </a:r>
            <a:r>
              <a:rPr kumimoji="0" lang="ar-IQ" altLang="zh-CN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دروز</a:t>
            </a:r>
            <a:r>
              <a:rPr kumimoji="0" lang="ar-IQ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رئيسة :</a:t>
            </a:r>
            <a:endParaRPr kumimoji="0" lang="en-US" altLang="zh-C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                 </a:t>
            </a:r>
            <a:endParaRPr kumimoji="0" lang="en-US" altLang="zh-C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altLang="zh-CN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الدرز</a:t>
            </a:r>
            <a:r>
              <a:rPr kumimoji="0" lang="ar-IQ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ar-IQ" altLang="zh-CN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الاكليلي</a:t>
            </a:r>
            <a:r>
              <a:rPr kumimoji="0" lang="ar-IQ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coronal suture </a:t>
            </a:r>
            <a:r>
              <a:rPr kumimoji="0" lang="ar-IQ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ويقع بين العظم </a:t>
            </a:r>
            <a:r>
              <a:rPr kumimoji="0" lang="ar-IQ" altLang="zh-CN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الجبهي</a:t>
            </a:r>
            <a:r>
              <a:rPr kumimoji="0" lang="ar-IQ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والعظم </a:t>
            </a:r>
            <a:r>
              <a:rPr kumimoji="0" lang="ar-IQ" altLang="zh-CN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الجداري</a:t>
            </a:r>
            <a:r>
              <a:rPr kumimoji="0" lang="ar-IQ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.</a:t>
            </a:r>
            <a:endParaRPr kumimoji="0" lang="en-US" altLang="zh-C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altLang="zh-CN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الدرز</a:t>
            </a:r>
            <a:r>
              <a:rPr kumimoji="0" lang="ar-IQ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السهمي </a:t>
            </a:r>
            <a:r>
              <a:rPr kumimoji="0" lang="en-US" altLang="zh-CN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sagittal</a:t>
            </a:r>
            <a:r>
              <a:rPr kumimoji="0" lang="en-US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suture</a:t>
            </a:r>
            <a:r>
              <a:rPr kumimoji="0" lang="ar-IQ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ويقع بين العظام </a:t>
            </a:r>
            <a:r>
              <a:rPr kumimoji="0" lang="ar-IQ" altLang="zh-CN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الجدارية</a:t>
            </a:r>
            <a:r>
              <a:rPr kumimoji="0" lang="ar-IQ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. </a:t>
            </a:r>
            <a:endParaRPr kumimoji="0" lang="en-US" altLang="zh-C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altLang="zh-CN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الدرز</a:t>
            </a:r>
            <a:r>
              <a:rPr kumimoji="0" lang="ar-IQ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ar-IQ" altLang="zh-CN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الامي</a:t>
            </a:r>
            <a:r>
              <a:rPr kumimoji="0" lang="ar-IQ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altLang="zh-CN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haiod</a:t>
            </a:r>
            <a:r>
              <a:rPr kumimoji="0" lang="en-US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suture</a:t>
            </a:r>
            <a:r>
              <a:rPr kumimoji="0" lang="ar-IQ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ويقع بين العظم </a:t>
            </a:r>
            <a:r>
              <a:rPr kumimoji="0" lang="ar-IQ" altLang="zh-CN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القذالي</a:t>
            </a:r>
            <a:r>
              <a:rPr kumimoji="0" lang="ar-IQ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والعظام </a:t>
            </a:r>
            <a:r>
              <a:rPr kumimoji="0" lang="ar-IQ" altLang="zh-CN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الجدارية</a:t>
            </a:r>
            <a:r>
              <a:rPr kumimoji="0" lang="ar-IQ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.</a:t>
            </a:r>
            <a:endParaRPr kumimoji="0" lang="ar-IQ" altLang="zh-C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321</Words>
  <Application>Microsoft Office PowerPoint</Application>
  <PresentationFormat>عرض على الشاشة (3:4)‏</PresentationFormat>
  <Paragraphs>35</Paragraphs>
  <Slides>7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Company>LARA PC 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ALI SAHIUNY</dc:creator>
  <cp:lastModifiedBy>ALI SAHIUNY</cp:lastModifiedBy>
  <cp:revision>9</cp:revision>
  <dcterms:created xsi:type="dcterms:W3CDTF">2012-12-23T06:42:23Z</dcterms:created>
  <dcterms:modified xsi:type="dcterms:W3CDTF">2013-02-25T02:37:15Z</dcterms:modified>
</cp:coreProperties>
</file>